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448" r:id="rId5"/>
    <p:sldId id="2462" r:id="rId6"/>
    <p:sldId id="259" r:id="rId7"/>
    <p:sldId id="2482" r:id="rId8"/>
    <p:sldId id="2451" r:id="rId9"/>
    <p:sldId id="2465" r:id="rId10"/>
    <p:sldId id="2466" r:id="rId11"/>
    <p:sldId id="2467" r:id="rId12"/>
    <p:sldId id="2468" r:id="rId13"/>
    <p:sldId id="2469" r:id="rId14"/>
    <p:sldId id="2481" r:id="rId15"/>
    <p:sldId id="2470" r:id="rId16"/>
    <p:sldId id="2471" r:id="rId17"/>
    <p:sldId id="2472" r:id="rId18"/>
    <p:sldId id="2473" r:id="rId19"/>
    <p:sldId id="2474" r:id="rId20"/>
    <p:sldId id="2475" r:id="rId21"/>
    <p:sldId id="2476" r:id="rId22"/>
    <p:sldId id="2477" r:id="rId23"/>
    <p:sldId id="2480" r:id="rId24"/>
    <p:sldId id="2478" r:id="rId25"/>
    <p:sldId id="2457" r:id="rId26"/>
    <p:sldId id="2479" r:id="rId27"/>
    <p:sldId id="2488" r:id="rId28"/>
    <p:sldId id="2436" r:id="rId2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144" y="12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97A9A2-04D9-49F4-A323-43775074701C}" type="datetime1">
              <a:rPr lang="en-GB" smtClean="0"/>
              <a:t>08/09/2024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9AD85-B496-451C-A9B5-64589B09AB2F}" type="datetime1">
              <a:rPr lang="en-GB" smtClean="0"/>
              <a:pPr/>
              <a:t>08/09/2024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0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5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505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26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en-GB" spc="300" noProof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en-US" sz="4000" spc="300" noProof="0"/>
              <a:t>Click to edit Master title style</a:t>
            </a:r>
            <a:endParaRPr lang="en-GB" sz="4000" spc="300" noProof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en-GB" noProof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en-GB" sz="1600" noProof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 rtl="0">
              <a:buNone/>
            </a:pPr>
            <a:endParaRPr lang="en-GB" noProof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en-GB" noProof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n-GB" noProof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n-US" sz="4800" noProof="0"/>
              <a:t>Click to edit Master title style</a:t>
            </a:r>
            <a:endParaRPr lang="en-GB" sz="4800" noProof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n-US" spc="3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en-US" spc="3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 noProof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en-US" sz="4800" noProof="0"/>
              <a:t>Click to edit Master title style</a:t>
            </a:r>
            <a:endParaRPr lang="en-GB" sz="4800" noProof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7.wdp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sz="2800" dirty="0"/>
              <a:t>Feasibility Study on Automated</a:t>
            </a:r>
            <a:br>
              <a:rPr lang="en-US" sz="2800" dirty="0"/>
            </a:br>
            <a:r>
              <a:rPr lang="en-US" sz="2800" dirty="0"/>
              <a:t>Fish Species</a:t>
            </a:r>
            <a:br>
              <a:rPr lang="en-US" sz="2800" dirty="0"/>
            </a:br>
            <a:r>
              <a:rPr lang="en-US" sz="2800" dirty="0"/>
              <a:t>Classification Using Hybrid Deep Learning Models</a:t>
            </a: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09.09.2024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598" y="4879527"/>
            <a:ext cx="4114800" cy="51879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/>
          <a:lstStyle/>
          <a:p>
            <a:pPr rtl="0"/>
            <a:r>
              <a:rPr lang="en-GB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Amirhosein mohammadisabet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4B5AD-F3E7-19F4-8BC6-41BCCBE6F488}"/>
              </a:ext>
            </a:extLst>
          </p:cNvPr>
          <p:cNvSpPr txBox="1"/>
          <p:nvPr/>
        </p:nvSpPr>
        <p:spPr>
          <a:xfrm>
            <a:off x="4674106" y="5305142"/>
            <a:ext cx="2843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Supervisor:</a:t>
            </a:r>
          </a:p>
          <a:p>
            <a:pPr algn="ctr"/>
            <a:r>
              <a:rPr lang="en-GB" dirty="0"/>
              <a:t>Dr Reza Hasan</a:t>
            </a:r>
          </a:p>
        </p:txBody>
      </p:sp>
      <p:pic>
        <p:nvPicPr>
          <p:cNvPr id="2054" name="Picture 6" descr="Solent University, Southampton | Southampton">
            <a:extLst>
              <a:ext uri="{FF2B5EF4-FFF2-40B4-BE49-F238E27FC236}">
                <a16:creationId xmlns:a16="http://schemas.microsoft.com/office/drawing/2014/main" id="{4C4075D8-9CBB-02A7-6C31-5E1BCEE5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90" y="398407"/>
            <a:ext cx="874489" cy="87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lose-up of a graph&#10;&#10;Description automatically generated">
            <a:extLst>
              <a:ext uri="{FF2B5EF4-FFF2-40B4-BE49-F238E27FC236}">
                <a16:creationId xmlns:a16="http://schemas.microsoft.com/office/drawing/2014/main" id="{BAA2EF0B-38DE-F5C6-4987-CDB3CB512E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EB75C-DD90-6E7C-DC78-1D0B79A6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9D2B6D-AE03-3749-BF7A-A04564CBA8DD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3816095" cy="193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7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Xception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9B7ABE-F9C2-8F7F-FAB7-9BD393EFF5D9}"/>
              </a:ext>
            </a:extLst>
          </p:cNvPr>
          <p:cNvSpPr txBox="1">
            <a:spLocks/>
          </p:cNvSpPr>
          <p:nvPr/>
        </p:nvSpPr>
        <p:spPr>
          <a:xfrm>
            <a:off x="4983479" y="4873125"/>
            <a:ext cx="6565789" cy="1595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Architecture: </a:t>
            </a:r>
            <a:r>
              <a:rPr lang="en-US" dirty="0" err="1"/>
              <a:t>Depthwise</a:t>
            </a:r>
            <a:r>
              <a:rPr lang="en-US" dirty="0"/>
              <a:t> separable convolutions.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Accuracy: </a:t>
            </a:r>
            <a:r>
              <a:rPr lang="en-US" dirty="0"/>
              <a:t>87.61%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Plots: </a:t>
            </a:r>
            <a:r>
              <a:rPr lang="en-US" dirty="0"/>
              <a:t>Confusion Matrix, Training &amp; Validation Accuracy and Loss</a:t>
            </a:r>
          </a:p>
        </p:txBody>
      </p:sp>
      <p:pic>
        <p:nvPicPr>
          <p:cNvPr id="2" name="Picture 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4EDA899E-C147-9885-3D91-C5CB992DE3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37" b="9206"/>
          <a:stretch/>
        </p:blipFill>
        <p:spPr bwMode="auto">
          <a:xfrm>
            <a:off x="6237142" y="241091"/>
            <a:ext cx="4842337" cy="436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888BABF-5250-D697-15D3-9E3A86D44F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1" r="34852"/>
          <a:stretch/>
        </p:blipFill>
        <p:spPr bwMode="auto">
          <a:xfrm>
            <a:off x="6237141" y="241091"/>
            <a:ext cx="4433456" cy="463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ADCD5CB-E545-A3EB-CDF1-8D5012243A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0"/>
          <a:stretch/>
        </p:blipFill>
        <p:spPr bwMode="auto">
          <a:xfrm>
            <a:off x="6419088" y="241091"/>
            <a:ext cx="4660391" cy="4378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0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lose-up of a graph&#10;&#10;Description automatically generated">
            <a:extLst>
              <a:ext uri="{FF2B5EF4-FFF2-40B4-BE49-F238E27FC236}">
                <a16:creationId xmlns:a16="http://schemas.microsoft.com/office/drawing/2014/main" id="{BAA2EF0B-38DE-F5C6-4987-CDB3CB512E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EB75C-DD90-6E7C-DC78-1D0B79A6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9D2B6D-AE03-3749-BF7A-A04564CBA8DD}"/>
              </a:ext>
            </a:extLst>
          </p:cNvPr>
          <p:cNvSpPr txBox="1">
            <a:spLocks/>
          </p:cNvSpPr>
          <p:nvPr/>
        </p:nvSpPr>
        <p:spPr>
          <a:xfrm>
            <a:off x="740665" y="365125"/>
            <a:ext cx="3913632" cy="193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7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InceptionV3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9B7ABE-F9C2-8F7F-FAB7-9BD393EFF5D9}"/>
              </a:ext>
            </a:extLst>
          </p:cNvPr>
          <p:cNvSpPr txBox="1">
            <a:spLocks/>
          </p:cNvSpPr>
          <p:nvPr/>
        </p:nvSpPr>
        <p:spPr>
          <a:xfrm>
            <a:off x="4983479" y="4608067"/>
            <a:ext cx="6565789" cy="186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Architecture:</a:t>
            </a:r>
            <a:r>
              <a:rPr lang="en-US" dirty="0"/>
              <a:t>  Inception modules with multiple convolutional kernels.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Accuracy: </a:t>
            </a:r>
            <a:r>
              <a:rPr lang="en-US" dirty="0"/>
              <a:t>83.72%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Plot: </a:t>
            </a:r>
            <a:r>
              <a:rPr lang="en-US" dirty="0"/>
              <a:t>Confusion Matrix, Training &amp; Validation Accuracy and Loss</a:t>
            </a:r>
          </a:p>
        </p:txBody>
      </p:sp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0C11D543-D4EA-6899-1261-6CD15D2B65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11" b="11239"/>
          <a:stretch/>
        </p:blipFill>
        <p:spPr bwMode="auto">
          <a:xfrm>
            <a:off x="6488808" y="303885"/>
            <a:ext cx="4667651" cy="4304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E0F163E-D6D3-E67C-E395-82229A73A6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7" r="34852" b="9206"/>
          <a:stretch/>
        </p:blipFill>
        <p:spPr bwMode="auto">
          <a:xfrm>
            <a:off x="6488807" y="216841"/>
            <a:ext cx="4488874" cy="439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40A1BB39-6A23-861C-EB1B-24DD10695E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9"/>
          <a:stretch/>
        </p:blipFill>
        <p:spPr bwMode="auto">
          <a:xfrm>
            <a:off x="6399419" y="79030"/>
            <a:ext cx="4667650" cy="44855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19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lose-up of a graph&#10;&#10;Description automatically generated">
            <a:extLst>
              <a:ext uri="{FF2B5EF4-FFF2-40B4-BE49-F238E27FC236}">
                <a16:creationId xmlns:a16="http://schemas.microsoft.com/office/drawing/2014/main" id="{BAA2EF0B-38DE-F5C6-4987-CDB3CB512E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EB75C-DD90-6E7C-DC78-1D0B79A6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9D2B6D-AE03-3749-BF7A-A04564CBA8DD}"/>
              </a:ext>
            </a:extLst>
          </p:cNvPr>
          <p:cNvSpPr txBox="1">
            <a:spLocks/>
          </p:cNvSpPr>
          <p:nvPr/>
        </p:nvSpPr>
        <p:spPr>
          <a:xfrm>
            <a:off x="740665" y="365125"/>
            <a:ext cx="3913632" cy="193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7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EfficientNetB0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9B7ABE-F9C2-8F7F-FAB7-9BD393EFF5D9}"/>
              </a:ext>
            </a:extLst>
          </p:cNvPr>
          <p:cNvSpPr txBox="1">
            <a:spLocks/>
          </p:cNvSpPr>
          <p:nvPr/>
        </p:nvSpPr>
        <p:spPr>
          <a:xfrm>
            <a:off x="4983479" y="4608067"/>
            <a:ext cx="6565789" cy="186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Architecture:</a:t>
            </a:r>
            <a:r>
              <a:rPr lang="en-US" dirty="0"/>
              <a:t> Compound scaling method.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Accuracy: </a:t>
            </a:r>
            <a:r>
              <a:rPr lang="en-US" dirty="0"/>
              <a:t>75.50%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Plot: </a:t>
            </a:r>
            <a:r>
              <a:rPr lang="en-US" dirty="0"/>
              <a:t>Confusion Matrix, Training &amp; Validation Accuracy and Loss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0EA84F-EC58-4FFE-114E-ADA314A22D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76" b="9206"/>
          <a:stretch/>
        </p:blipFill>
        <p:spPr bwMode="auto">
          <a:xfrm>
            <a:off x="6296717" y="224240"/>
            <a:ext cx="4884361" cy="4383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693344-6DD9-B5BC-FFCD-B9F9DF6B54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6" r="34852" b="9206"/>
          <a:stretch/>
        </p:blipFill>
        <p:spPr bwMode="auto">
          <a:xfrm>
            <a:off x="6296717" y="224240"/>
            <a:ext cx="4451927" cy="433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6D2231-C2FF-1480-9465-D75770963E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8"/>
          <a:stretch/>
        </p:blipFill>
        <p:spPr bwMode="auto">
          <a:xfrm>
            <a:off x="6512933" y="284424"/>
            <a:ext cx="4451927" cy="4037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22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lose-up of a graph&#10;&#10;Description automatically generated">
            <a:extLst>
              <a:ext uri="{FF2B5EF4-FFF2-40B4-BE49-F238E27FC236}">
                <a16:creationId xmlns:a16="http://schemas.microsoft.com/office/drawing/2014/main" id="{BAA2EF0B-38DE-F5C6-4987-CDB3CB512E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EB75C-DD90-6E7C-DC78-1D0B79A6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9D2B6D-AE03-3749-BF7A-A04564CBA8DD}"/>
              </a:ext>
            </a:extLst>
          </p:cNvPr>
          <p:cNvSpPr txBox="1">
            <a:spLocks/>
          </p:cNvSpPr>
          <p:nvPr/>
        </p:nvSpPr>
        <p:spPr>
          <a:xfrm>
            <a:off x="740665" y="365125"/>
            <a:ext cx="3913632" cy="193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7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ResNet50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9B7ABE-F9C2-8F7F-FAB7-9BD393EFF5D9}"/>
              </a:ext>
            </a:extLst>
          </p:cNvPr>
          <p:cNvSpPr txBox="1">
            <a:spLocks/>
          </p:cNvSpPr>
          <p:nvPr/>
        </p:nvSpPr>
        <p:spPr>
          <a:xfrm>
            <a:off x="4983480" y="4927248"/>
            <a:ext cx="6565789" cy="186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Architecture:</a:t>
            </a:r>
            <a:r>
              <a:rPr lang="en-US" dirty="0"/>
              <a:t> Residual connections.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Accuracy: </a:t>
            </a:r>
            <a:r>
              <a:rPr lang="en-US" dirty="0"/>
              <a:t>82.54%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Plot:</a:t>
            </a:r>
            <a:r>
              <a:rPr lang="en-US" dirty="0"/>
              <a:t> Confusion Matrix, Training &amp; Validation Accuracy and Loss</a:t>
            </a:r>
          </a:p>
        </p:txBody>
      </p:sp>
      <p:pic>
        <p:nvPicPr>
          <p:cNvPr id="2" name="Picture 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99405050-72CF-55F8-9510-89ED652BC0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04" b="13382"/>
          <a:stretch/>
        </p:blipFill>
        <p:spPr bwMode="auto">
          <a:xfrm>
            <a:off x="6305954" y="184475"/>
            <a:ext cx="4879282" cy="43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49CE981-F034-C1E5-47BC-91E5673AC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2" r="34691" b="9206"/>
          <a:stretch/>
        </p:blipFill>
        <p:spPr bwMode="auto">
          <a:xfrm>
            <a:off x="6160839" y="211984"/>
            <a:ext cx="4738255" cy="44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3EB2310-C896-293B-8CBA-8991D6E624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0"/>
          <a:stretch/>
        </p:blipFill>
        <p:spPr bwMode="auto">
          <a:xfrm>
            <a:off x="6372905" y="207912"/>
            <a:ext cx="4526189" cy="4349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8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robot with his arms crossed&#10;&#10;Description automatically generated">
            <a:extLst>
              <a:ext uri="{FF2B5EF4-FFF2-40B4-BE49-F238E27FC236}">
                <a16:creationId xmlns:a16="http://schemas.microsoft.com/office/drawing/2014/main" id="{5E539A62-505A-253F-2C1B-3F56716C1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303" r="430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C381A2-293F-2CFC-CFC5-5D7FCDA5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470792"/>
            <a:ext cx="5453269" cy="1958208"/>
          </a:xfrm>
        </p:spPr>
        <p:txBody>
          <a:bodyPr/>
          <a:lstStyle/>
          <a:p>
            <a:pPr algn="ctr"/>
            <a:r>
              <a:rPr lang="en-GB" sz="4000" dirty="0"/>
              <a:t>Traditional Machine Learning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565A2-CE1C-DE74-2C72-44656A56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83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robot with his arms crossed&#10;&#10;Description automatically generated">
            <a:extLst>
              <a:ext uri="{FF2B5EF4-FFF2-40B4-BE49-F238E27FC236}">
                <a16:creationId xmlns:a16="http://schemas.microsoft.com/office/drawing/2014/main" id="{5E539A62-505A-253F-2C1B-3F56716C18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303" r="4303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565A2-CE1C-DE74-2C72-44656A56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7945B-D3C9-10A0-20E2-64CDABD19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742432" y="4086546"/>
            <a:ext cx="5486400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	Accuracy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SVM: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73.20%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KNN</a:t>
            </a:r>
            <a:r>
              <a:rPr lang="en-US" altLang="en-US" sz="1600" b="1" cap="none" dirty="0">
                <a:latin typeface="Arial" panose="020B0604020202020204" pitchFamily="34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56.48%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61.67%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34.01%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Naive Bayes: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33.72%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72.05%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1E895-864C-BAFB-835E-7E851CE5D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707" y="605579"/>
            <a:ext cx="5731510" cy="2884805"/>
          </a:xfrm>
          <a:prstGeom prst="rect">
            <a:avLst/>
          </a:prstGeom>
        </p:spPr>
      </p:pic>
      <p:pic>
        <p:nvPicPr>
          <p:cNvPr id="8" name="Picture 7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C5128951-C675-8C22-F9A7-D708678F94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733" y="586240"/>
            <a:ext cx="5731510" cy="288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066F3938-DFF0-EFE6-2E9F-8060B92D52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40" y="594957"/>
            <a:ext cx="5731510" cy="288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A screenshot of a grid&#10;&#10;Description automatically generated">
            <a:extLst>
              <a:ext uri="{FF2B5EF4-FFF2-40B4-BE49-F238E27FC236}">
                <a16:creationId xmlns:a16="http://schemas.microsoft.com/office/drawing/2014/main" id="{2368B1A9-DEC7-ECDA-5B8A-5E0AECC94A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40" y="542290"/>
            <a:ext cx="5731510" cy="288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blue squares with black letters&#10;&#10;Description automatically generated">
            <a:extLst>
              <a:ext uri="{FF2B5EF4-FFF2-40B4-BE49-F238E27FC236}">
                <a16:creationId xmlns:a16="http://schemas.microsoft.com/office/drawing/2014/main" id="{E4C1F448-C4D1-2D8B-06D8-53F0A77C8C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40" y="542290"/>
            <a:ext cx="5731510" cy="288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blue and white grid with black letters&#10;&#10;Description automatically generated">
            <a:extLst>
              <a:ext uri="{FF2B5EF4-FFF2-40B4-BE49-F238E27FC236}">
                <a16:creationId xmlns:a16="http://schemas.microsoft.com/office/drawing/2014/main" id="{63B238CB-28AD-C79A-7DC9-1938326E1D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173" y="542290"/>
            <a:ext cx="5731510" cy="2886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76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pointing at a paper&#10;&#10;Description automatically generated">
            <a:extLst>
              <a:ext uri="{FF2B5EF4-FFF2-40B4-BE49-F238E27FC236}">
                <a16:creationId xmlns:a16="http://schemas.microsoft.com/office/drawing/2014/main" id="{25922BBB-3AD6-BBDD-5165-7FEDFD4A6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911" r="591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92D5C5-1B9E-B5D9-B214-B39CD572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Comparative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50D03-3AFB-AE51-6907-5A86D447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805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pointing at a paper&#10;&#10;Description automatically generated">
            <a:extLst>
              <a:ext uri="{FF2B5EF4-FFF2-40B4-BE49-F238E27FC236}">
                <a16:creationId xmlns:a16="http://schemas.microsoft.com/office/drawing/2014/main" id="{25922BBB-3AD6-BBDD-5165-7FEDFD4A6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911" r="591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50D03-3AFB-AE51-6907-5A86D447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17</a:t>
            </a:fld>
            <a:endParaRPr lang="en-GB" noProof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0D8D37-64F6-1614-89CD-D9B15843E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2248"/>
              </p:ext>
            </p:extLst>
          </p:nvPr>
        </p:nvGraphicFramePr>
        <p:xfrm>
          <a:off x="6567189" y="567278"/>
          <a:ext cx="4149617" cy="5582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6972">
                  <a:extLst>
                    <a:ext uri="{9D8B030D-6E8A-4147-A177-3AD203B41FA5}">
                      <a16:colId xmlns:a16="http://schemas.microsoft.com/office/drawing/2014/main" val="163897724"/>
                    </a:ext>
                  </a:extLst>
                </a:gridCol>
                <a:gridCol w="557020">
                  <a:extLst>
                    <a:ext uri="{9D8B030D-6E8A-4147-A177-3AD203B41FA5}">
                      <a16:colId xmlns:a16="http://schemas.microsoft.com/office/drawing/2014/main" val="3451774987"/>
                    </a:ext>
                  </a:extLst>
                </a:gridCol>
                <a:gridCol w="1300064">
                  <a:extLst>
                    <a:ext uri="{9D8B030D-6E8A-4147-A177-3AD203B41FA5}">
                      <a16:colId xmlns:a16="http://schemas.microsoft.com/office/drawing/2014/main" val="2605175736"/>
                    </a:ext>
                  </a:extLst>
                </a:gridCol>
                <a:gridCol w="1485561">
                  <a:extLst>
                    <a:ext uri="{9D8B030D-6E8A-4147-A177-3AD203B41FA5}">
                      <a16:colId xmlns:a16="http://schemas.microsoft.com/office/drawing/2014/main" val="981327356"/>
                    </a:ext>
                  </a:extLst>
                </a:gridCol>
              </a:tblGrid>
              <a:tr h="1811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Model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Accuracy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Key Characteristics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Comparison with Previous Studies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3855483471"/>
                  </a:ext>
                </a:extLst>
              </a:tr>
              <a:tr h="3670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Custom CNN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80.00%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Simple architecture with three convolutional layers and dropout.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Below typical accuracies (e.g., 98.88% by Kaya et al. with ANN) but simpler architecture.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3558219495"/>
                  </a:ext>
                </a:extLst>
              </a:tr>
              <a:tr h="4600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MobileNetV2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83.57%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Lightweight with depth-wise separable convolutions; optimized for mobile devices.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Lower than CNN-based approaches like Taheri-Garavand et al. (98.21%) but efficient for mobile applications.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2663876764"/>
                  </a:ext>
                </a:extLst>
              </a:tr>
              <a:tr h="3670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VGG16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87.61%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Deep architecture; transfer learning; computationally expensive.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Comparable to Rekha et al. (92%) and dos Santos and Gonçalves (96%) using CNNs.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3449862952"/>
                  </a:ext>
                </a:extLst>
              </a:tr>
              <a:tr h="4600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DenseNet121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90.20%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Dense connectivity facilitating feature reuse and high accuracy.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Similar performance to models like Alsmadi et al. (90%) with MA-B Classifier and dos Santos and Gonçalves (96%).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3762024623"/>
                  </a:ext>
                </a:extLst>
              </a:tr>
              <a:tr h="4600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 err="1">
                          <a:effectLst/>
                        </a:rPr>
                        <a:t>Xception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87.61%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Depth-wise separable convolutions; handles complex patterns well.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Slightly lower than advanced deep CNNs like Taheri-Garavand et al. (98.21%), but competitive with other CNNs.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2005215532"/>
                  </a:ext>
                </a:extLst>
              </a:tr>
              <a:tr h="3670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InceptionV3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83.72%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Uses inception modules with multiple convolutional kernels.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Performance falls behind high-accuracy models like Kutlu et al. (99%) using Nearest Neighbour.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3376995194"/>
                  </a:ext>
                </a:extLst>
              </a:tr>
              <a:tr h="3670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EfficientNetB0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75.50%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Compound scaling method; less effective on this dataset.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Below most recent CNN models, e.g., dos Santos and Gonçalves (96%), indicating limitations on this dataset.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1723594580"/>
                  </a:ext>
                </a:extLst>
              </a:tr>
              <a:tr h="2740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ResNet50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82.54%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Residual connections aiding in deeper network training.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Performance is mid-range compared to top CNNs, e.g., </a:t>
                      </a:r>
                      <a:r>
                        <a:rPr lang="en-GB" sz="700" kern="0" dirty="0" err="1">
                          <a:effectLst/>
                        </a:rPr>
                        <a:t>Kratzert</a:t>
                      </a:r>
                      <a:r>
                        <a:rPr lang="en-GB" sz="700" kern="0" dirty="0">
                          <a:effectLst/>
                        </a:rPr>
                        <a:t> and </a:t>
                      </a:r>
                      <a:r>
                        <a:rPr lang="en-GB" sz="700" kern="0" dirty="0" err="1">
                          <a:effectLst/>
                        </a:rPr>
                        <a:t>Mader</a:t>
                      </a:r>
                      <a:r>
                        <a:rPr lang="en-GB" sz="700" kern="0" dirty="0">
                          <a:effectLst/>
                        </a:rPr>
                        <a:t> (93.3%).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2695723313"/>
                  </a:ext>
                </a:extLst>
              </a:tr>
              <a:tr h="3670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SVM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73.20%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Constructs hyperplanes for separation; less effective on high-dimensional image data.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Lower than many SVM-based methods, e.g., Fouad et al. (94.44%) and Hossain et al. (91.7%).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771749382"/>
                  </a:ext>
                </a:extLst>
              </a:tr>
              <a:tr h="3670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KNN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56.48%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Instance-based; struggles with high-dimensionality of image data.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Underperforms significantly compared to Freitas et al. (92.3%) using SVM and KNN.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1827419045"/>
                  </a:ext>
                </a:extLst>
              </a:tr>
              <a:tr h="3670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Random Forest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61.67%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Ensemble of decision trees; less effective on image features.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Much lower than </a:t>
                      </a:r>
                      <a:r>
                        <a:rPr lang="en-GB" sz="700" kern="0" dirty="0" err="1">
                          <a:effectLst/>
                        </a:rPr>
                        <a:t>Saitoh</a:t>
                      </a:r>
                      <a:r>
                        <a:rPr lang="en-GB" sz="700" kern="0" dirty="0">
                          <a:effectLst/>
                        </a:rPr>
                        <a:t> et al. (87.3%) using RF, showing the limitations of RF on this dataset.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523694969"/>
                  </a:ext>
                </a:extLst>
              </a:tr>
              <a:tr h="3670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Decision Tree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34.01%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Splits data into branches; tends to overfit on complex datasets.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Poor performance compared to most models, emphasizing its unsuitability for complex image data.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125384151"/>
                  </a:ext>
                </a:extLst>
              </a:tr>
              <a:tr h="3670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Naive Bayes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33.72%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Probabilistic with independence assumption; suboptimal for image data.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Underperforms compared to </a:t>
                      </a:r>
                      <a:r>
                        <a:rPr lang="en-GB" sz="700" kern="0" dirty="0" err="1">
                          <a:effectLst/>
                        </a:rPr>
                        <a:t>Işçimen</a:t>
                      </a:r>
                      <a:r>
                        <a:rPr lang="en-GB" sz="700" kern="0" dirty="0">
                          <a:effectLst/>
                        </a:rPr>
                        <a:t> et al. (93.10%) using Naive Bayesian classifier.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3103858356"/>
                  </a:ext>
                </a:extLst>
              </a:tr>
              <a:tr h="2740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900" kern="0" dirty="0">
                          <a:effectLst/>
                        </a:rPr>
                        <a:t>Logistic Regression</a:t>
                      </a:r>
                      <a:endParaRPr lang="en-GB" sz="9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050" kern="0" dirty="0">
                          <a:effectLst/>
                        </a:rPr>
                        <a:t>72.05%</a:t>
                      </a:r>
                      <a:endParaRPr lang="en-GB" sz="105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>
                          <a:effectLst/>
                        </a:rPr>
                        <a:t>Linear model adapted for multiclass classification.</a:t>
                      </a:r>
                      <a:endParaRPr lang="en-GB" sz="7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700" kern="0" dirty="0">
                          <a:effectLst/>
                        </a:rPr>
                        <a:t>Slightly lower than typical SVM-based methods like Islam et al. (90%).</a:t>
                      </a:r>
                      <a:endParaRPr lang="en-GB" sz="7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403" marR="30403" marT="0" marB="0"/>
                </a:tc>
                <a:extLst>
                  <a:ext uri="{0D108BD9-81ED-4DB2-BD59-A6C34878D82A}">
                    <a16:rowId xmlns:a16="http://schemas.microsoft.com/office/drawing/2014/main" val="2186887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026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hand holding a pen&#10;&#10;Description automatically generated">
            <a:extLst>
              <a:ext uri="{FF2B5EF4-FFF2-40B4-BE49-F238E27FC236}">
                <a16:creationId xmlns:a16="http://schemas.microsoft.com/office/drawing/2014/main" id="{B5528F2B-C3B9-76BF-AAED-F92F26A78F6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2299" r="32299"/>
          <a:stretch/>
        </p:blipFill>
        <p:spPr>
          <a:xfrm>
            <a:off x="20" y="10"/>
            <a:ext cx="5416530" cy="6846922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24C19-B2D0-D340-5482-690A6C5FF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18</a:t>
            </a:fld>
            <a:endParaRPr lang="en-GB" noProof="0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AEA369A-C603-4DEF-5DE6-07F96FD259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5999" y="2543175"/>
            <a:ext cx="5267325" cy="340042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Deep Learning Performance: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DenseNet121 at 90.20%, VGG16 and Xception at 87.61%.</a:t>
            </a:r>
          </a:p>
          <a:p>
            <a:pPr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Transfer Learning Impact: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Significant improvement in performance with pre-trained models.</a:t>
            </a:r>
          </a:p>
          <a:p>
            <a:pPr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Traditional vs. Deep Learning: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Traditional models, such as SVM, lag behind deep learning models.</a:t>
            </a:r>
          </a:p>
          <a:p>
            <a:pPr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EDA Contributions: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Provided valuable insights for model improvements.</a:t>
            </a:r>
          </a:p>
          <a:p>
            <a:pPr eaLnBrk="0" fontAlgn="base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Data Augmentation: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Enhanced model robustness and generalization.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2932CE-220D-5DEB-9EE1-7F85A023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anchor="t">
            <a:normAutofit/>
          </a:bodyPr>
          <a:lstStyle/>
          <a:p>
            <a:r>
              <a:rPr lang="en-GB"/>
              <a:t>Summary of Findings</a:t>
            </a:r>
          </a:p>
        </p:txBody>
      </p:sp>
    </p:spTree>
    <p:extLst>
      <p:ext uri="{BB962C8B-B14F-4D97-AF65-F5344CB8AC3E}">
        <p14:creationId xmlns:p14="http://schemas.microsoft.com/office/powerpoint/2010/main" val="299699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erson with her arms raised in the air&#10;&#10;Description automatically generated">
            <a:extLst>
              <a:ext uri="{FF2B5EF4-FFF2-40B4-BE49-F238E27FC236}">
                <a16:creationId xmlns:a16="http://schemas.microsoft.com/office/drawing/2014/main" id="{87379259-9D43-9E56-D2B4-DDD27E86372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3617" r="23617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D599E-640B-4BE1-57E8-6E2726A5B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19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737041-54C4-4B2F-A4D8-DA389614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to the Field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4EC376-F67A-65CE-2568-4BA7127062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2404523"/>
            <a:ext cx="5231363" cy="3008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High-Performing Models: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Demonstrated potential of CNNs in automated fish classification.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Transfer Learning Integration: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Effective use of pre-trained models for limited data tasks.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Comprehensive EDA Framework: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Methodology applicable to other image classification domains.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Benchmarking Traditional Methods: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Provided a clear comparison and highlighted deep learning advantages. </a:t>
            </a:r>
          </a:p>
        </p:txBody>
      </p:sp>
    </p:spTree>
    <p:extLst>
      <p:ext uri="{BB962C8B-B14F-4D97-AF65-F5344CB8AC3E}">
        <p14:creationId xmlns:p14="http://schemas.microsoft.com/office/powerpoint/2010/main" val="567245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group of people at a conference table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041" r="29217" b="-5"/>
          <a:stretch/>
        </p:blipFill>
        <p:spPr>
          <a:xfrm>
            <a:off x="20" y="10"/>
            <a:ext cx="5416530" cy="6846922"/>
          </a:xfr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F8048-1E86-48F4-B246-D2F8C54B7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smtClean="0"/>
              <a:pPr rtl="0"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89A40-EEAA-43AB-9A3A-B2CFDE450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40000"/>
              </a:lnSpc>
            </a:pPr>
            <a:r>
              <a:rPr lang="en-GB" sz="1400" dirty="0"/>
              <a:t>INTRODUCTION</a:t>
            </a:r>
          </a:p>
          <a:p>
            <a:pPr rtl="0">
              <a:lnSpc>
                <a:spcPct val="140000"/>
              </a:lnSpc>
            </a:pPr>
            <a:r>
              <a:rPr lang="en-GB" sz="1400" dirty="0"/>
              <a:t>Literature Review</a:t>
            </a:r>
          </a:p>
          <a:p>
            <a:pPr rtl="0">
              <a:lnSpc>
                <a:spcPct val="140000"/>
              </a:lnSpc>
            </a:pPr>
            <a:r>
              <a:rPr lang="en-GB" sz="1400" dirty="0"/>
              <a:t>Methodology</a:t>
            </a:r>
          </a:p>
          <a:p>
            <a:pPr rtl="0">
              <a:lnSpc>
                <a:spcPct val="140000"/>
              </a:lnSpc>
            </a:pPr>
            <a:r>
              <a:rPr lang="en-GB" sz="1400" dirty="0"/>
              <a:t>Experimental Results and Analysis</a:t>
            </a:r>
          </a:p>
          <a:p>
            <a:pPr rtl="0">
              <a:lnSpc>
                <a:spcPct val="140000"/>
              </a:lnSpc>
            </a:pPr>
            <a:r>
              <a:rPr lang="en-GB" sz="1400" dirty="0"/>
              <a:t>Conclusion and Future Work</a:t>
            </a:r>
          </a:p>
          <a:p>
            <a:pPr rtl="0">
              <a:lnSpc>
                <a:spcPct val="140000"/>
              </a:lnSpc>
            </a:pPr>
            <a:r>
              <a:rPr lang="en-GB" sz="1400" dirty="0"/>
              <a:t>Questions and Discussion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rtlCol="0" anchor="t">
            <a:normAutofit/>
          </a:bodyPr>
          <a:lstStyle/>
          <a:p>
            <a:pPr rtl="0"/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14E2A-84C0-3075-B6C3-414550D87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9F890C-7C4B-373E-CEB7-3AC760FC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7ACAF3E-8201-7DAD-1B23-652150E3B2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5999" y="2847234"/>
            <a:ext cx="5683336" cy="227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Deep Learning Models: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Effective and scalable solution for fish species classification.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Performance Advantage: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Outperforms traditional methods and offers significant improvements.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Future Exploration: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Continued research and innovation in deep learning applications for ecological challenges. </a:t>
            </a:r>
          </a:p>
        </p:txBody>
      </p:sp>
      <p:pic>
        <p:nvPicPr>
          <p:cNvPr id="8" name="Picture Placeholder 5" descr="person staring at blueprints on a brick wall">
            <a:extLst>
              <a:ext uri="{FF2B5EF4-FFF2-40B4-BE49-F238E27FC236}">
                <a16:creationId xmlns:a16="http://schemas.microsoft.com/office/drawing/2014/main" id="{9116F692-2687-EC16-49EA-399A9BB619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30" r="23630"/>
          <a:stretch/>
        </p:blipFill>
        <p:spPr>
          <a:xfrm>
            <a:off x="0" y="0"/>
            <a:ext cx="5416550" cy="6846888"/>
          </a:xfrm>
        </p:spPr>
      </p:pic>
    </p:spTree>
    <p:extLst>
      <p:ext uri="{BB962C8B-B14F-4D97-AF65-F5344CB8AC3E}">
        <p14:creationId xmlns:p14="http://schemas.microsoft.com/office/powerpoint/2010/main" val="138793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hand holding a pen&#10;&#10;Description automatically generated">
            <a:extLst>
              <a:ext uri="{FF2B5EF4-FFF2-40B4-BE49-F238E27FC236}">
                <a16:creationId xmlns:a16="http://schemas.microsoft.com/office/drawing/2014/main" id="{0AAC9440-6F46-EA8D-6377-F3AC880EA4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630" r="2363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E3D7F-30B2-0F77-0C4F-1BB2D7811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FFF26D-82A0-8742-E64B-A37EACD2E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296148"/>
            <a:ext cx="4646246" cy="337228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Dataset Size and Diversity:</a:t>
            </a:r>
            <a:r>
              <a:rPr lang="en-GB" dirty="0"/>
              <a:t> Limited scope affecting generalizability.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Model Complexity and Resources:</a:t>
            </a:r>
            <a:r>
              <a:rPr lang="en-GB" dirty="0"/>
              <a:t> High computational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Generalization:</a:t>
            </a:r>
            <a:r>
              <a:rPr lang="en-GB" dirty="0"/>
              <a:t> Need for testing models on diverse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Hyperparameter Tuning:</a:t>
            </a:r>
            <a:r>
              <a:rPr lang="en-GB" dirty="0"/>
              <a:t> Further improvements possible with more extensive tuning.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EE8433-6467-7B37-BAB6-CBF578CAD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 of the Study</a:t>
            </a:r>
          </a:p>
        </p:txBody>
      </p:sp>
    </p:spTree>
    <p:extLst>
      <p:ext uri="{BB962C8B-B14F-4D97-AF65-F5344CB8AC3E}">
        <p14:creationId xmlns:p14="http://schemas.microsoft.com/office/powerpoint/2010/main" val="117146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What’s next</a:t>
            </a:r>
          </a:p>
        </p:txBody>
      </p:sp>
      <p:pic>
        <p:nvPicPr>
          <p:cNvPr id="13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370" r="20370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378134"/>
            <a:ext cx="2377440" cy="365125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/>
          <a:lstStyle/>
          <a:p>
            <a:pPr rtl="0"/>
            <a:r>
              <a:rPr lang="en-GB" spc="300" dirty="0"/>
              <a:t>LOOKING AHEAD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38BAC-C909-A9BE-E1E7-8B93E8EFB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23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8BAD5-9626-73F1-BECF-B319A1D2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65B113A-6059-DD48-C042-B8EE756E7B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98542" y="1739239"/>
            <a:ext cx="5897218" cy="44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Expand Dataset: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Larger, diverse dataset for improved model generalization.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Explore Advanced Architectures: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Novel models like transformers and attention-based networks.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 Real-Time Applications: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Lightweight models for mobile and embedded systems.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Integrate Multimodal Data: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 additional data for context-aware identification.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User-Friendly Tools: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Interfaces for field use by researchers and managers.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Conduct Longitudinal Studies: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Assess model robustness over time. </a:t>
            </a:r>
          </a:p>
        </p:txBody>
      </p:sp>
      <p:pic>
        <p:nvPicPr>
          <p:cNvPr id="8" name="Picture Placeholder 12" descr="close up of computer on top of table against a brick wall">
            <a:extLst>
              <a:ext uri="{FF2B5EF4-FFF2-40B4-BE49-F238E27FC236}">
                <a16:creationId xmlns:a16="http://schemas.microsoft.com/office/drawing/2014/main" id="{F2A08802-4781-BC3C-0844-0154FA29BF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471" r="23471"/>
          <a:stretch/>
        </p:blipFill>
        <p:spPr>
          <a:xfrm>
            <a:off x="0" y="0"/>
            <a:ext cx="5416550" cy="6846888"/>
          </a:xfrm>
        </p:spPr>
      </p:pic>
    </p:spTree>
    <p:extLst>
      <p:ext uri="{BB962C8B-B14F-4D97-AF65-F5344CB8AC3E}">
        <p14:creationId xmlns:p14="http://schemas.microsoft.com/office/powerpoint/2010/main" val="16150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Many hands reaching up to the sky&#10;&#10;Description automatically generated">
            <a:extLst>
              <a:ext uri="{FF2B5EF4-FFF2-40B4-BE49-F238E27FC236}">
                <a16:creationId xmlns:a16="http://schemas.microsoft.com/office/drawing/2014/main" id="{8C0D9DC2-9A1A-4263-8588-A91D6A7390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846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54EEB24E-4133-55A9-F354-44C2EA65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159" y="1832985"/>
            <a:ext cx="4571681" cy="823913"/>
          </a:xfrm>
        </p:spPr>
        <p:txBody>
          <a:bodyPr/>
          <a:lstStyle/>
          <a:p>
            <a:r>
              <a:rPr lang="en-GB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Questions</a:t>
            </a:r>
            <a:endParaRPr lang="en-US" sz="44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F854C5C-3B79-3CD9-3C1F-9D3F380BE15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C2E478F-E849-4A8C-AF1F-CBCC78A7CBFA}" type="slidenum">
              <a:rPr lang="en-GB" noProof="0" smtClean="0"/>
              <a:pPr rtl="0">
                <a:spcAft>
                  <a:spcPts val="600"/>
                </a:spcAft>
              </a:pPr>
              <a:t>24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7852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667001" y="-2666999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en-GB" sz="4000" spc="3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</a:p>
        </p:txBody>
      </p:sp>
      <p:pic>
        <p:nvPicPr>
          <p:cNvPr id="5" name="Picture Placeholder 4" descr="table with various people working on their laptops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n-US" b="1" dirty="0"/>
              <a:t>Objective:</a:t>
            </a:r>
            <a:r>
              <a:rPr lang="en-US" dirty="0"/>
              <a:t> Explore deep learning models for fish species classification from images.</a:t>
            </a:r>
          </a:p>
          <a:p>
            <a:pPr marL="0" indent="0" rtl="0">
              <a:lnSpc>
                <a:spcPct val="100000"/>
              </a:lnSpc>
              <a:buNone/>
            </a:pPr>
            <a:r>
              <a:rPr lang="en-US" sz="1600" b="1" dirty="0">
                <a:cs typeface="Biome Light" panose="020B0303030204020804" pitchFamily="34" charset="0"/>
              </a:rPr>
              <a:t>Importance</a:t>
            </a:r>
            <a:r>
              <a:rPr lang="en-US" sz="1600" dirty="0">
                <a:cs typeface="Biome Light" panose="020B0303030204020804" pitchFamily="34" charset="0"/>
              </a:rPr>
              <a:t>: Enhances ecological conservation, fisheries management, and biodiversity research.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Approach:</a:t>
            </a:r>
            <a:r>
              <a:rPr lang="en-US" dirty="0"/>
              <a:t> Compare deep learning models with traditional machine learning methods.</a:t>
            </a:r>
            <a:endParaRPr lang="en-US" sz="1600" dirty="0">
              <a:cs typeface="Biome Light" panose="020B0303030204020804" pitchFamily="34" charset="0"/>
            </a:endParaRPr>
          </a:p>
          <a:p>
            <a:pPr marL="0" indent="0" rtl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desk with a computer and books on it&#10;&#10;Description automatically generated">
            <a:extLst>
              <a:ext uri="{FF2B5EF4-FFF2-40B4-BE49-F238E27FC236}">
                <a16:creationId xmlns:a16="http://schemas.microsoft.com/office/drawing/2014/main" id="{764482A0-0346-ED3A-0DDF-69341DC27D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9333" r="2933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BF3AA-CF72-D009-E1BE-21AB89E56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4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0C5F718-6694-ACB4-FAA3-11472370B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B0388-43BB-3E17-6B87-542DFF6721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71032" y="2132246"/>
            <a:ext cx="5416549" cy="393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Climent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-Perez et al. (2024):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Developed a workflow for fish segmentation and size estimation.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Kaur and Vijay (2024):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High Accuracy in octopus and crab species identification using CNN with SURF descriptor.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Dharshana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al. (2023):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Improved underwater fish classification using YOLO for real-time detection.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Malik et al. (2023):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Enhanced YOLOv7 outperformed other models in fish detection.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Smith et al. (2022):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Leveraged transfer learning to boost fish species classification accuracy with reduced training time.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summary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CNNs, YOLO, and transfer learning are driving significant improvements in fish species identification accuracy. </a:t>
            </a:r>
          </a:p>
        </p:txBody>
      </p:sp>
    </p:spTree>
    <p:extLst>
      <p:ext uri="{BB962C8B-B14F-4D97-AF65-F5344CB8AC3E}">
        <p14:creationId xmlns:p14="http://schemas.microsoft.com/office/powerpoint/2010/main" val="146643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180575"/>
            <a:ext cx="5123434" cy="1661297"/>
          </a:xfrm>
        </p:spPr>
        <p:txBody>
          <a:bodyPr rtlCol="0">
            <a:noAutofit/>
          </a:bodyPr>
          <a:lstStyle/>
          <a:p>
            <a:pPr algn="ctr" rtl="0"/>
            <a:r>
              <a:rPr lang="en-GB" sz="3200" dirty="0"/>
              <a:t>Experimental Results and</a:t>
            </a:r>
            <a:br>
              <a:rPr lang="en-GB" sz="3200" dirty="0"/>
            </a:br>
            <a:r>
              <a:rPr lang="en-GB" sz="3200" dirty="0"/>
              <a:t>Analysis</a:t>
            </a:r>
          </a:p>
        </p:txBody>
      </p:sp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A596BF19-CC58-4709-B5D6-3FC378FDC7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370" r="20370"/>
          <a:stretch/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5C12-E784-444E-B868-DE2AE857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76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lose-up of a graph&#10;&#10;Description automatically generated">
            <a:extLst>
              <a:ext uri="{FF2B5EF4-FFF2-40B4-BE49-F238E27FC236}">
                <a16:creationId xmlns:a16="http://schemas.microsoft.com/office/drawing/2014/main" id="{BAA2EF0B-38DE-F5C6-4987-CDB3CB512E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EB75C-DD90-6E7C-DC78-1D0B79A6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9D2B6D-AE03-3749-BF7A-A04564CBA8DD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3816095" cy="193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7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Deep Learning Models and Performance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9B7ABE-F9C2-8F7F-FAB7-9BD393EFF5D9}"/>
              </a:ext>
            </a:extLst>
          </p:cNvPr>
          <p:cNvSpPr txBox="1">
            <a:spLocks/>
          </p:cNvSpPr>
          <p:nvPr/>
        </p:nvSpPr>
        <p:spPr>
          <a:xfrm>
            <a:off x="4983480" y="4790629"/>
            <a:ext cx="6565789" cy="186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Architecture:</a:t>
            </a:r>
            <a:r>
              <a:rPr lang="en-US" dirty="0"/>
              <a:t> Three convolutional layers, max pooling, dense layer, dropout.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Accuracy:</a:t>
            </a:r>
            <a:r>
              <a:rPr lang="en-US" dirty="0"/>
              <a:t> 80.00%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Plot:</a:t>
            </a:r>
            <a:r>
              <a:rPr lang="en-US" dirty="0"/>
              <a:t> Training &amp; Validation Accuracy and Loss</a:t>
            </a:r>
          </a:p>
        </p:txBody>
      </p:sp>
      <p:pic>
        <p:nvPicPr>
          <p:cNvPr id="20" name="Picture 1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239A8E2-F398-8100-0721-20C3FF0DF4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" t="5478" r="49116"/>
          <a:stretch/>
        </p:blipFill>
        <p:spPr bwMode="auto">
          <a:xfrm>
            <a:off x="6476635" y="240326"/>
            <a:ext cx="4602844" cy="4367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445B229-DE2C-86A6-AC37-C51F7BB8B0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9" t="5478" r="7412"/>
          <a:stretch/>
        </p:blipFill>
        <p:spPr bwMode="auto">
          <a:xfrm>
            <a:off x="6476635" y="252133"/>
            <a:ext cx="4602844" cy="4290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8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lose-up of a graph&#10;&#10;Description automatically generated">
            <a:extLst>
              <a:ext uri="{FF2B5EF4-FFF2-40B4-BE49-F238E27FC236}">
                <a16:creationId xmlns:a16="http://schemas.microsoft.com/office/drawing/2014/main" id="{BAA2EF0B-38DE-F5C6-4987-CDB3CB512E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EB75C-DD90-6E7C-DC78-1D0B79A6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7</a:t>
            </a:fld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9D2B6D-AE03-3749-BF7A-A04564CBA8DD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3816095" cy="193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700" dirty="0">
                <a:solidFill>
                  <a:schemeClr val="bg1">
                    <a:lumMod val="95000"/>
                  </a:schemeClr>
                </a:solidFill>
              </a:rPr>
              <a:t>MobileNetV2</a:t>
            </a:r>
            <a:endParaRPr lang="en-US" sz="3700" kern="1200" dirty="0">
              <a:solidFill>
                <a:schemeClr val="bg1">
                  <a:lumMod val="9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9B7ABE-F9C2-8F7F-FAB7-9BD393EFF5D9}"/>
              </a:ext>
            </a:extLst>
          </p:cNvPr>
          <p:cNvSpPr txBox="1">
            <a:spLocks/>
          </p:cNvSpPr>
          <p:nvPr/>
        </p:nvSpPr>
        <p:spPr>
          <a:xfrm>
            <a:off x="4983480" y="4862783"/>
            <a:ext cx="6565789" cy="186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  <a:r>
              <a:rPr lang="en-US" dirty="0"/>
              <a:t>: Lightweight, </a:t>
            </a:r>
            <a:r>
              <a:rPr lang="en-US" dirty="0" err="1"/>
              <a:t>depthwise</a:t>
            </a:r>
            <a:r>
              <a:rPr lang="en-US" dirty="0"/>
              <a:t> separable convolutions.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  <a:r>
              <a:rPr lang="en-US" dirty="0"/>
              <a:t>: 83.57%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Plot</a:t>
            </a:r>
            <a:r>
              <a:rPr lang="en-US" dirty="0"/>
              <a:t>: Confusion Matrix, Training &amp; Validation Accuracy and Loss</a:t>
            </a:r>
          </a:p>
        </p:txBody>
      </p:sp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CB5D086-52BF-8D87-7765-BA4D855933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37" b="14833"/>
          <a:stretch/>
        </p:blipFill>
        <p:spPr bwMode="auto">
          <a:xfrm>
            <a:off x="6517605" y="525185"/>
            <a:ext cx="4506680" cy="381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BB041A1-095E-5BB4-205D-EDFD951B2C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7" r="33402" b="11639"/>
          <a:stretch/>
        </p:blipFill>
        <p:spPr bwMode="auto">
          <a:xfrm>
            <a:off x="6437058" y="525185"/>
            <a:ext cx="4336172" cy="394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716AB957-C87F-7351-AC7C-65155DD034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8" r="1514"/>
          <a:stretch/>
        </p:blipFill>
        <p:spPr bwMode="auto">
          <a:xfrm>
            <a:off x="6517605" y="525185"/>
            <a:ext cx="4220293" cy="3946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58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lose-up of a graph&#10;&#10;Description automatically generated">
            <a:extLst>
              <a:ext uri="{FF2B5EF4-FFF2-40B4-BE49-F238E27FC236}">
                <a16:creationId xmlns:a16="http://schemas.microsoft.com/office/drawing/2014/main" id="{BAA2EF0B-38DE-F5C6-4987-CDB3CB512E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EB75C-DD90-6E7C-DC78-1D0B79A6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9D2B6D-AE03-3749-BF7A-A04564CBA8DD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3816095" cy="193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7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VGG16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9B7ABE-F9C2-8F7F-FAB7-9BD393EFF5D9}"/>
              </a:ext>
            </a:extLst>
          </p:cNvPr>
          <p:cNvSpPr txBox="1">
            <a:spLocks/>
          </p:cNvSpPr>
          <p:nvPr/>
        </p:nvSpPr>
        <p:spPr>
          <a:xfrm>
            <a:off x="4983479" y="4608067"/>
            <a:ext cx="6565789" cy="186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Architecture</a:t>
            </a:r>
            <a:r>
              <a:rPr lang="en-US" dirty="0"/>
              <a:t>: Deep, transfer learning with frozen convolutional base.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  <a:r>
              <a:rPr lang="en-US" dirty="0"/>
              <a:t>: 87.61%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Plots</a:t>
            </a:r>
            <a:r>
              <a:rPr lang="en-US" dirty="0"/>
              <a:t>: Training &amp; Validation Accuracy and Loss, Confusion Matrix</a:t>
            </a:r>
          </a:p>
        </p:txBody>
      </p:sp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23222D2-383F-1E77-B30B-E99E8B35C8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19"/>
          <a:stretch/>
        </p:blipFill>
        <p:spPr bwMode="auto">
          <a:xfrm>
            <a:off x="6217864" y="113567"/>
            <a:ext cx="5209540" cy="43809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BEA092C9-E0AE-3CC8-C1CD-0BA3CC8FC7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5" r="32611"/>
          <a:stretch/>
        </p:blipFill>
        <p:spPr bwMode="auto">
          <a:xfrm>
            <a:off x="6306312" y="88680"/>
            <a:ext cx="5047487" cy="44307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blue and white grid with black dots&#10;&#10;Description automatically generated">
            <a:extLst>
              <a:ext uri="{FF2B5EF4-FFF2-40B4-BE49-F238E27FC236}">
                <a16:creationId xmlns:a16="http://schemas.microsoft.com/office/drawing/2014/main" id="{5330BEBB-0E49-796B-A063-E993452AAA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3"/>
          <a:stretch/>
        </p:blipFill>
        <p:spPr bwMode="auto">
          <a:xfrm>
            <a:off x="6096000" y="314884"/>
            <a:ext cx="5029200" cy="41796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462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lose-up of a graph&#10;&#10;Description automatically generated">
            <a:extLst>
              <a:ext uri="{FF2B5EF4-FFF2-40B4-BE49-F238E27FC236}">
                <a16:creationId xmlns:a16="http://schemas.microsoft.com/office/drawing/2014/main" id="{BAA2EF0B-38DE-F5C6-4987-CDB3CB512E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11" r="20411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EB75C-DD90-6E7C-DC78-1D0B79A6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en-GB" noProof="0" smtClean="0"/>
              <a:t>9</a:t>
            </a:fld>
            <a:endParaRPr lang="en-GB" noProof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9D2B6D-AE03-3749-BF7A-A04564CBA8DD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3816095" cy="193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7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rPr>
              <a:t>DenseNet121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09B7ABE-F9C2-8F7F-FAB7-9BD393EFF5D9}"/>
              </a:ext>
            </a:extLst>
          </p:cNvPr>
          <p:cNvSpPr txBox="1">
            <a:spLocks/>
          </p:cNvSpPr>
          <p:nvPr/>
        </p:nvSpPr>
        <p:spPr>
          <a:xfrm>
            <a:off x="4983479" y="4608067"/>
            <a:ext cx="6565789" cy="1860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Architecture: </a:t>
            </a:r>
            <a:r>
              <a:rPr lang="en-US" dirty="0"/>
              <a:t>Dense connectivity for feature reuse.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Accuracy: </a:t>
            </a:r>
            <a:r>
              <a:rPr lang="en-US" dirty="0"/>
              <a:t>90.20%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Plots: </a:t>
            </a:r>
            <a:r>
              <a:rPr lang="en-US" dirty="0"/>
              <a:t>Confusion Matrix, Training &amp; Validation Accuracy and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B323B-68B7-F271-B9EA-DBE9051BC2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6625" b="10625"/>
          <a:stretch/>
        </p:blipFill>
        <p:spPr>
          <a:xfrm>
            <a:off x="6465866" y="365125"/>
            <a:ext cx="4713535" cy="4207463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AE1D463A-C584-8F38-6BA9-8173B10ED0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150" r="33475" b="10219"/>
          <a:stretch/>
        </p:blipFill>
        <p:spPr>
          <a:xfrm>
            <a:off x="6286695" y="410257"/>
            <a:ext cx="4692200" cy="4207463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289FB456-D166-6BF9-4180-2D8ECF96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099" r="1"/>
          <a:stretch/>
        </p:blipFill>
        <p:spPr>
          <a:xfrm>
            <a:off x="6566118" y="275063"/>
            <a:ext cx="4513029" cy="43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4_TF55661986_Win32.potx" id="{1CDDDD57-F79A-457F-AE74-3E6C5B14A091}" vid="{35255769-D38C-493F-A69A-9781C0DDBB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{6A3994FB-5945-47C1-87B4-89D322590600}tf55661986_win32</Template>
  <TotalTime>0</TotalTime>
  <Words>1201</Words>
  <Application>Microsoft Office PowerPoint</Application>
  <PresentationFormat>Widescreen</PresentationFormat>
  <Paragraphs>184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Biome Light</vt:lpstr>
      <vt:lpstr>Calibri</vt:lpstr>
      <vt:lpstr>Calibri Light</vt:lpstr>
      <vt:lpstr>Wingdings</vt:lpstr>
      <vt:lpstr>Office Theme</vt:lpstr>
      <vt:lpstr>Feasibility Study on Automated Fish Species Classification Using Hybrid Deep Learning Models</vt:lpstr>
      <vt:lpstr>Agenda</vt:lpstr>
      <vt:lpstr>INTRODUCTION</vt:lpstr>
      <vt:lpstr>Literature Review</vt:lpstr>
      <vt:lpstr>Experimental Results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 Machine Learning Models</vt:lpstr>
      <vt:lpstr>  Accuracy SVM: 73.20% KNN: 56.48% Random Forest: 61.67% Decision Tree: 34.01% Naive Bayes: 33.72% Logistic Regression: 72.05% </vt:lpstr>
      <vt:lpstr>Comparative Analysis</vt:lpstr>
      <vt:lpstr>PowerPoint Presentation</vt:lpstr>
      <vt:lpstr>Summary of Findings</vt:lpstr>
      <vt:lpstr>Contributions to the Field</vt:lpstr>
      <vt:lpstr>Conclusion</vt:lpstr>
      <vt:lpstr>Limitations of the Study</vt:lpstr>
      <vt:lpstr>What’s next</vt:lpstr>
      <vt:lpstr>Future Work</vt:lpstr>
      <vt:lpstr>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Amirhosein mohammadi</dc:creator>
  <cp:lastModifiedBy>Amirhosein mohammadi</cp:lastModifiedBy>
  <cp:revision>9</cp:revision>
  <dcterms:created xsi:type="dcterms:W3CDTF">2024-09-06T09:53:17Z</dcterms:created>
  <dcterms:modified xsi:type="dcterms:W3CDTF">2024-09-08T22:20:05Z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